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Proxima Nova"/>
      <p:regular r:id="rId65"/>
      <p:bold r:id="rId66"/>
      <p:italic r:id="rId67"/>
      <p:boldItalic r:id="rId68"/>
    </p:embeddedFont>
    <p:embeddedFont>
      <p:font typeface="Roboto Mon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RobotoMono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ono-italic.fntdata"/><Relationship Id="rId70" Type="http://schemas.openxmlformats.org/officeDocument/2006/relationships/font" Target="fonts/RobotoMon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roximaNova-bold.fntdata"/><Relationship Id="rId21" Type="http://schemas.openxmlformats.org/officeDocument/2006/relationships/slide" Target="slides/slide16.xml"/><Relationship Id="rId65" Type="http://schemas.openxmlformats.org/officeDocument/2006/relationships/font" Target="fonts/ProximaNova-regular.fntdata"/><Relationship Id="rId24" Type="http://schemas.openxmlformats.org/officeDocument/2006/relationships/slide" Target="slides/slide19.xml"/><Relationship Id="rId68" Type="http://schemas.openxmlformats.org/officeDocument/2006/relationships/font" Target="fonts/ProximaNova-boldItalic.fntdata"/><Relationship Id="rId23" Type="http://schemas.openxmlformats.org/officeDocument/2006/relationships/slide" Target="slides/slide18.xml"/><Relationship Id="rId67" Type="http://schemas.openxmlformats.org/officeDocument/2006/relationships/font" Target="fonts/ProximaNova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28948f1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28948f1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3c6a4d7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3c6a4d7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fc39115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fc39115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fc391157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fc39115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3c6a4d7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03c6a4d7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8d23aa9d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8d23aa9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fc39115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fc39115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8d23aa9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8d23aa9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a26672c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a26672c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3e81875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3e81875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c8de4c98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c8de4c98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237f7a7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237f7a7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c8de4c98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c8de4c98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3c6a4d70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3c6a4d70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a26672ce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a26672c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a26672c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a26672c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a26672ce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a26672ce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a26672ce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a26672ce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a26672ce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a26672ce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a26672ce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a26672ce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周杰倫是台灣著名的歌手、音樂人、演員和導演。他以獨特的音樂風格聞名,融合了中國傳統元素與西方音樂。周杰倫不僅在音樂界取得了巨大成功,還涉足電影和電視劇領域。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a26672ce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a26672ce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cd8dd02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cd8dd02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e2a8dd3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e2a8dd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a2b410b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0a2b410b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a26672ce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a26672c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3b09fab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3b09fab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f5b6444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f5b6444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c8de4c9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c8de4c9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c8de4c9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c8de4c9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c8de4c9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c8de4c9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c8de4c9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c8de4c9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c8de4c98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c8de4c98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c8de4c98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0c8de4c98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e2a8dd35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e2a8dd35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c8de4c98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0c8de4c98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c8de4c98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c8de4c98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c8de4c98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0c8de4c98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c8de4c98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c8de4c98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c8de4c98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c8de4c98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c8de4c98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c8de4c98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c8de4c98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0c8de4c98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c8de4c98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0c8de4c98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c8de4c98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0c8de4c98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c8de4c98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0c8de4c98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e2a8dd35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e2a8dd35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0c8de4c98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0c8de4c98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c8de4c98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0c8de4c98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c8de4c98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0c8de4c98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c8de4c98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c8de4c98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c8de4c98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0c8de4c98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c8de4c98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c8de4c98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0c8de4c98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0c8de4c98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c8de4c98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c8de4c98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c8de4c98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0c8de4c98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c8de4c98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0c8de4c98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d7bad4a0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d7bad4a0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32b7cb61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32b7cb61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32b7cb61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32b7cb61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專案導覽器（Project Navigator）: 在這個區塊可以找到這個專案的所有的檔案。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編輯區（Edit Area）: 進行一些編輯（像是編輯專案設定、原始碼檔案、使用者介面等等）。依照檔案型式的不同，Xcode會顯示不同的介面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預覽區</a:t>
            </a:r>
            <a:r>
              <a:rPr lang="zh-TW">
                <a:solidFill>
                  <a:schemeClr val="dk1"/>
                </a:solidFill>
              </a:rPr>
              <a:t>（</a:t>
            </a:r>
            <a:r>
              <a:rPr lang="zh-TW"/>
              <a:t>Preview Area</a:t>
            </a:r>
            <a:r>
              <a:rPr lang="zh-TW">
                <a:solidFill>
                  <a:schemeClr val="dk1"/>
                </a:solidFill>
              </a:rPr>
              <a:t>）:</a:t>
            </a:r>
            <a:r>
              <a:rPr lang="zh-TW"/>
              <a:t> 主要用於即時預覽和測試 SwiftUI 用戶界面。它允許開發者在不運行整個應用的情況下，快速查看 UI 變更的效果，並在不同設備和配置下測試界面外觀。這大大加快了 UI 開發和迭代的速度，提高了開發效率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工具區（Utility Area）: 顯示了檔案的屬性，並且讓你能夠使用「迅速協助（Quick help）」功能。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f09613bc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f09613bc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eveloper.apple.com/design/human-interface-guidelines/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apple.com/documentation/swiftui" TargetMode="External"/><Relationship Id="rId4" Type="http://schemas.openxmlformats.org/officeDocument/2006/relationships/hyperlink" Target="https://developer.apple.com/tutorials/swiftui" TargetMode="External"/><Relationship Id="rId5" Type="http://schemas.openxmlformats.org/officeDocument/2006/relationships/hyperlink" Target="https://developer.apple.com/documentation/swiftui/views-and-controls" TargetMode="External"/><Relationship Id="rId6" Type="http://schemas.openxmlformats.org/officeDocument/2006/relationships/hyperlink" Target="https://developer.apple.com/documentation/swiftui/view-modifiers" TargetMode="External"/><Relationship Id="rId7" Type="http://schemas.openxmlformats.org/officeDocument/2006/relationships/hyperlink" Target="https://developer.apple.com/documentation/swiftui/layout" TargetMode="External"/><Relationship Id="rId8" Type="http://schemas.openxmlformats.org/officeDocument/2006/relationships/hyperlink" Target="https://developer.apple.com/design/human-interface-guidelines/swiftui/overview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0450" y="1014563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iOS APP程式設計</a:t>
            </a:r>
            <a:endParaRPr sz="6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陳重宏 </a:t>
            </a:r>
            <a:r>
              <a:rPr lang="zh-TW"/>
              <a:t>@ 創能學院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708275" y="4148850"/>
            <a:ext cx="19569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keny@gis.tw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簡介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SwiftUI是什麼?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327425"/>
            <a:ext cx="34401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SwiftUI是一種由Apple推出的宣告式框架，用於構建iOS、macOS、watchOS和tvOS應用。傳統的UIKit開發方式要求開發者編寫大量的代碼來描述UI的狀態和交互，SwiftUI則讓開發者使用簡單的代碼來描述UI，並自動處理狀態變更。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800" y="505987"/>
            <a:ext cx="5392200" cy="435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SwiftUI的優點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宣告式</a:t>
            </a:r>
            <a:r>
              <a:rPr lang="zh-TW"/>
              <a:t>語法：</a:t>
            </a:r>
            <a:br>
              <a:rPr lang="zh-TW"/>
            </a:br>
            <a:r>
              <a:rPr lang="zh-TW"/>
              <a:t>	開發者只需描述UI的外觀和行為，無需直接處理UI更新的細節。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跨平台支持：</a:t>
            </a:r>
            <a:br>
              <a:rPr lang="zh-TW"/>
            </a:br>
            <a:r>
              <a:rPr lang="zh-TW"/>
              <a:t>	SwiftUI的代碼</a:t>
            </a:r>
            <a:r>
              <a:rPr lang="zh-TW"/>
              <a:t>可以</a:t>
            </a:r>
            <a:r>
              <a:rPr lang="zh-TW"/>
              <a:t>在多個Apple平台上運行，如iPhone、iPad、Mac等。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即時預覽：</a:t>
            </a:r>
            <a:br>
              <a:rPr lang="zh-TW"/>
            </a:br>
            <a:r>
              <a:rPr lang="zh-TW"/>
              <a:t>	Xcode即時預覽功能可</a:t>
            </a:r>
            <a:r>
              <a:rPr lang="zh-TW"/>
              <a:t>以</a:t>
            </a:r>
            <a:r>
              <a:rPr lang="zh-TW"/>
              <a:t>即時看到代碼變更的效果，</a:t>
            </a:r>
            <a:r>
              <a:rPr lang="zh-TW"/>
              <a:t>極大</a:t>
            </a:r>
            <a:r>
              <a:rPr lang="zh-TW"/>
              <a:t>提高開發效率。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簡潔清晰：</a:t>
            </a:r>
            <a:br>
              <a:rPr lang="zh-TW"/>
            </a:br>
            <a:r>
              <a:rPr lang="zh-TW"/>
              <a:t>	SwiftUI語法簡潔，容易上手，特別適合初學者。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50" y="1419750"/>
            <a:ext cx="4527601" cy="288184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– 程式說明</a:t>
            </a:r>
            <a:endParaRPr/>
          </a:p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3950550" y="1228675"/>
            <a:ext cx="506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ContentView區塊</a:t>
            </a:r>
            <a:endParaRPr sz="16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ContentView</a:t>
            </a:r>
            <a:r>
              <a:rPr lang="zh-TW" sz="1300">
                <a:solidFill>
                  <a:schemeClr val="dk1"/>
                </a:solidFill>
              </a:rPr>
              <a:t> 是這個 App 的一個視圖（View），它負責定義畫面上的所有元素。</a:t>
            </a:r>
            <a:endParaRPr sz="13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300">
                <a:solidFill>
                  <a:schemeClr val="dk1"/>
                </a:solidFill>
              </a:rPr>
              <a:t>View 是 SwiftUI 中所有視覺元素的基礎單位，可以理解為一塊畫布或一個頁面。</a:t>
            </a:r>
            <a:endParaRPr sz="13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zh-TW" sz="1300">
                <a:solidFill>
                  <a:schemeClr val="dk1"/>
                </a:solidFill>
              </a:rPr>
              <a:t> 是這個視圖的主體，它決定了畫面上會顯示什麼內容。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#Preview 區塊 (第 22 行開始)：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#Preview</a:t>
            </a:r>
            <a:r>
              <a:rPr lang="zh-TW" sz="1300">
                <a:solidFill>
                  <a:schemeClr val="dk1"/>
                </a:solidFill>
              </a:rPr>
              <a:t> 是一個專門用來預覽視圖的區域，它不會真正被編譯到 App 中。</a:t>
            </a:r>
            <a:endParaRPr sz="11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ContentView()</a:t>
            </a:r>
            <a:r>
              <a:rPr lang="zh-TW" sz="1300">
                <a:solidFill>
                  <a:schemeClr val="dk1"/>
                </a:solidFill>
              </a:rPr>
              <a:t>：表示我們預覽的就是剛剛定義的 </a:t>
            </a:r>
            <a:r>
              <a:rPr lang="zh-TW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ContentView</a:t>
            </a:r>
            <a:r>
              <a:rPr lang="zh-TW" sz="1300">
                <a:solidFill>
                  <a:schemeClr val="dk1"/>
                </a:solidFill>
              </a:rPr>
              <a:t>，這樣在 Xcode 中我們就可以看到畫面的實際效果。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50" y="1419750"/>
            <a:ext cx="4527601" cy="28818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– 程式說明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157" y="0"/>
            <a:ext cx="37268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152" y="1152475"/>
            <a:ext cx="3314174" cy="387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– 預覽功能介紹</a:t>
            </a:r>
            <a:endParaRPr/>
          </a:p>
        </p:txBody>
      </p:sp>
      <p:sp>
        <p:nvSpPr>
          <p:cNvPr id="158" name="Google Shape;158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Show Editor Only</a:t>
            </a:r>
            <a:endParaRPr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僅顯示編輯器，不會顯示其他輔助面板（例如導航區、檢查區），用於專注編輯代碼。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Canvas</a:t>
            </a:r>
            <a:endParaRPr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這個功能主要用於 SwiftUI 預覽。啟用後，可以在編輯器中直接看到 SwiftUI 的視覺預覽畫布，並可以進行即時的編輯和預覽。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Layout</a:t>
            </a:r>
            <a:endParaRPr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這個選項用於調整編輯器的佈局方式，提供多種編輯器佈局模式（例如：單一視圖、多視圖佈局等）。選擇這個選項後可以進行更細節的編輯器佈局設定。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View(視圖)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View(視圖)是 App 的一個「畫面」或是畫面裡的一個小區塊。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View 就是你在螢幕上能看到的東西，比如按鈕、文字、圖片、甚至整個畫面。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 SwiftUI 中</a:t>
            </a:r>
            <a:r>
              <a:rPr lang="zh-TW"/>
              <a:t>會</a:t>
            </a:r>
            <a:r>
              <a:rPr lang="zh-TW"/>
              <a:t>用程式碼來描述這些 View，它們負責告訴我們的 App，該如何顯示內容、長什麼樣子以及怎麼跟使用者互動。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在螢幕上顯示「Hello, world!」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612" y="2952025"/>
            <a:ext cx="4542775" cy="20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執行App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點選手機型號可以選取模擬器機型或實體機型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點選        可以執行app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執行中可以點選      停止app運作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700" y="1562100"/>
            <a:ext cx="33209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425" y="1884450"/>
            <a:ext cx="35976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155" y="0"/>
            <a:ext cx="312284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9" y="1644250"/>
            <a:ext cx="1353491" cy="287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25" y="4667725"/>
            <a:ext cx="5903326" cy="3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SwiftUI的設計概念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放什麼</a:t>
            </a:r>
            <a:r>
              <a:rPr lang="zh-TW" sz="2400"/>
              <a:t>（View）</a:t>
            </a:r>
            <a:r>
              <a:rPr lang="zh-TW" sz="2400"/>
              <a:t>?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有什麼視圖元件(View)要放在畫面裡?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怎麼裝飾（Modifier）?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視圖元件大小、顏色.....等樣式要怎麼設定？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要放在那?怎麼放(Layout)?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視圖元件放在那裡？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決定 View 的佈局、排列和定位。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常用的視圖元件(View)1</a:t>
            </a:r>
            <a:r>
              <a:rPr lang="zh-TW">
                <a:solidFill>
                  <a:srgbClr val="FF0000"/>
                </a:solidFill>
              </a:rPr>
              <a:t>（可以放什麼）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Text：顯示文字內容。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Image：顯示圖片。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Button：可點擊的按鈕。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NavigationView：提供導航結構的容器。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List：顯示列表。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ScrollView：可滾動的視圖。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TextField：文字輸入欄位。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SecureField：安全文字輸入欄位（如密碼）。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Toggle：開關控制。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Slider：滑桿，用於選擇數值。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Picker：選擇器，提供多項選擇。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DatePicker：日期選擇器。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967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Xcode 開發環境介紹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927" y="468650"/>
            <a:ext cx="6394149" cy="33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常用的視圖元件(View)2</a:t>
            </a:r>
            <a:r>
              <a:rPr lang="zh-TW">
                <a:solidFill>
                  <a:srgbClr val="FF0000"/>
                </a:solidFill>
              </a:rPr>
              <a:t>（可以放什麼）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691575" y="11524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Stepper：數值遞增遞減控制。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ProgressView：進度指示器。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TabView：標籤式視圖，用於切換不同內容。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Alert：警告彈窗。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Sheet：模態視圖。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Group：將多個視圖組合在一起。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Form：表單視圖。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Map：地圖視圖（需要導入 MapKit）。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VideoPlayer：視頻播放視圖（需要導入 AVKit）。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WebView（需要自定義）：嵌入網頁內容的視圖。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明星介紹</a:t>
            </a:r>
            <a:r>
              <a:rPr lang="zh-TW"/>
              <a:t>App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152475"/>
            <a:ext cx="460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000"/>
              <a:t>用SwiftUI建立一個明星介紹的頁面，內容包含照片、姓名、生日、血型....等，填入明星的簡介資訊。</a:t>
            </a:r>
            <a:endParaRPr sz="2000"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250" y="0"/>
            <a:ext cx="2429242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新增照片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準備照片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確認及修改檔名</a:t>
            </a:r>
            <a:br>
              <a:rPr lang="zh-TW" sz="2000"/>
            </a:br>
            <a:r>
              <a:rPr lang="zh-TW" sz="2000"/>
              <a:t>(使用照片時會用檔名，儘量用簡單、明確的英文做為檔名)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將照片加入到專案中(Assets.xcassets)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引用照片</a:t>
            </a:r>
            <a:endParaRPr sz="2000"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937975"/>
            <a:ext cx="6956925" cy="205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加入Image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86450" y="1152475"/>
            <a:ext cx="30774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移除body裡所有程式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在body裡放入VStack(){}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在VStack裡加入Image，並使用剛才加入的檔案名稱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設定照片屬性</a:t>
            </a:r>
            <a:r>
              <a:rPr lang="zh-TW">
                <a:solidFill>
                  <a:srgbClr val="FF0000"/>
                </a:solidFill>
              </a:rPr>
              <a:t>.resizable</a:t>
            </a:r>
            <a:r>
              <a:rPr lang="zh-TW"/>
              <a:t>，讓照片可以縮放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設定照片屬性</a:t>
            </a:r>
            <a:br>
              <a:rPr lang="zh-TW"/>
            </a:br>
            <a:r>
              <a:rPr lang="zh-TW">
                <a:solidFill>
                  <a:srgbClr val="FF0000"/>
                </a:solidFill>
              </a:rPr>
              <a:t>.frame(width: 200, height: 200)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000" y="1228675"/>
            <a:ext cx="5767173" cy="35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加入Text文字</a:t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152475"/>
            <a:ext cx="22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從Image下方，加入</a:t>
            </a:r>
            <a:r>
              <a:rPr lang="zh-TW">
                <a:solidFill>
                  <a:srgbClr val="674EA7"/>
                </a:solidFill>
              </a:rPr>
              <a:t>Text</a:t>
            </a:r>
            <a:r>
              <a:rPr lang="zh-TW"/>
              <a:t>並輸入”明星介紹”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加入</a:t>
            </a:r>
            <a:r>
              <a:rPr lang="zh-TW">
                <a:solidFill>
                  <a:srgbClr val="674EA7"/>
                </a:solidFill>
              </a:rPr>
              <a:t>.font</a:t>
            </a:r>
            <a:r>
              <a:rPr lang="zh-TW"/>
              <a:t>來設定字型，設定字型為</a:t>
            </a:r>
            <a:r>
              <a:rPr lang="zh-TW">
                <a:solidFill>
                  <a:srgbClr val="FF0000"/>
                </a:solidFill>
              </a:rPr>
              <a:t>.largeTitle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300" y="1170125"/>
            <a:ext cx="618605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</a:t>
            </a:r>
            <a:r>
              <a:rPr lang="zh-TW"/>
              <a:t>姓名</a:t>
            </a:r>
            <a:r>
              <a:rPr lang="zh-TW"/>
              <a:t>Text文字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190175" y="1152475"/>
            <a:ext cx="241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從</a:t>
            </a:r>
            <a:r>
              <a:rPr lang="zh-TW"/>
              <a:t>明星介紹</a:t>
            </a:r>
            <a:r>
              <a:rPr lang="zh-TW"/>
              <a:t>下方，加入</a:t>
            </a:r>
            <a:r>
              <a:rPr lang="zh-TW">
                <a:solidFill>
                  <a:srgbClr val="674EA7"/>
                </a:solidFill>
              </a:rPr>
              <a:t>Text</a:t>
            </a:r>
            <a:r>
              <a:rPr lang="zh-TW"/>
              <a:t>並輸入”</a:t>
            </a:r>
            <a:r>
              <a:rPr lang="zh-TW"/>
              <a:t>姓名:XXX</a:t>
            </a:r>
            <a:r>
              <a:rPr lang="zh-TW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加入</a:t>
            </a:r>
            <a:r>
              <a:rPr lang="zh-TW">
                <a:solidFill>
                  <a:srgbClr val="674EA7"/>
                </a:solidFill>
              </a:rPr>
              <a:t>.foregroundColor</a:t>
            </a:r>
            <a:r>
              <a:rPr lang="zh-TW"/>
              <a:t>，設定顏色為</a:t>
            </a:r>
            <a:r>
              <a:rPr lang="zh-TW">
                <a:solidFill>
                  <a:srgbClr val="FF0000"/>
                </a:solidFill>
              </a:rPr>
              <a:t>Color.red</a:t>
            </a:r>
            <a:r>
              <a:rPr lang="zh-TW"/>
              <a:t>(紅色)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加入</a:t>
            </a:r>
            <a:r>
              <a:rPr lang="zh-TW">
                <a:solidFill>
                  <a:srgbClr val="674EA7"/>
                </a:solidFill>
              </a:rPr>
              <a:t>.font</a:t>
            </a:r>
            <a:r>
              <a:rPr lang="zh-TW"/>
              <a:t>來設定字型，設定字型為</a:t>
            </a:r>
            <a:r>
              <a:rPr lang="zh-TW">
                <a:solidFill>
                  <a:srgbClr val="FF0000"/>
                </a:solidFill>
              </a:rPr>
              <a:t>.title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275" y="1170125"/>
            <a:ext cx="62056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</a:t>
            </a:r>
            <a:r>
              <a:rPr lang="zh-TW"/>
              <a:t>生日、血型、簡介</a:t>
            </a:r>
            <a:r>
              <a:rPr lang="zh-TW"/>
              <a:t>Text文字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190175" y="1152475"/>
            <a:ext cx="241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從</a:t>
            </a:r>
            <a:r>
              <a:rPr lang="zh-TW"/>
              <a:t>姓名</a:t>
            </a:r>
            <a:r>
              <a:rPr lang="zh-TW"/>
              <a:t>下方，加入</a:t>
            </a:r>
            <a:r>
              <a:rPr lang="zh-TW">
                <a:solidFill>
                  <a:srgbClr val="674EA7"/>
                </a:solidFill>
              </a:rPr>
              <a:t>Text</a:t>
            </a:r>
            <a:r>
              <a:rPr lang="zh-TW"/>
              <a:t>並輸入”</a:t>
            </a:r>
            <a:r>
              <a:rPr lang="zh-TW"/>
              <a:t>生日</a:t>
            </a:r>
            <a:r>
              <a:rPr lang="zh-TW"/>
              <a:t>:XXX”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加入</a:t>
            </a:r>
            <a:r>
              <a:rPr lang="zh-TW">
                <a:solidFill>
                  <a:srgbClr val="674EA7"/>
                </a:solidFill>
              </a:rPr>
              <a:t>.font</a:t>
            </a:r>
            <a:r>
              <a:rPr lang="zh-TW"/>
              <a:t>來設定字型，設定字型為</a:t>
            </a:r>
            <a:r>
              <a:rPr lang="zh-TW">
                <a:solidFill>
                  <a:srgbClr val="FF0000"/>
                </a:solidFill>
              </a:rPr>
              <a:t>.title2</a:t>
            </a:r>
            <a:endParaRPr>
              <a:solidFill>
                <a:srgbClr val="FF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依序加入血型、簡介等內容</a:t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275" y="1170125"/>
            <a:ext cx="61909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</a:t>
            </a:r>
            <a:r>
              <a:rPr lang="zh-TW"/>
              <a:t>簡介</a:t>
            </a:r>
            <a:r>
              <a:rPr lang="zh-TW"/>
              <a:t>內容</a:t>
            </a:r>
            <a:r>
              <a:rPr lang="zh-TW"/>
              <a:t>Text文字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190175" y="1152475"/>
            <a:ext cx="241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從</a:t>
            </a:r>
            <a:r>
              <a:rPr lang="zh-TW"/>
              <a:t>簡介</a:t>
            </a:r>
            <a:r>
              <a:rPr lang="zh-TW"/>
              <a:t>下方，加入</a:t>
            </a:r>
            <a:r>
              <a:rPr lang="zh-TW">
                <a:solidFill>
                  <a:srgbClr val="674EA7"/>
                </a:solidFill>
              </a:rPr>
              <a:t>Text</a:t>
            </a:r>
            <a:r>
              <a:rPr lang="zh-TW"/>
              <a:t>並</a:t>
            </a:r>
            <a:r>
              <a:rPr lang="zh-TW"/>
              <a:t>加入介紹內容。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加入</a:t>
            </a:r>
            <a:r>
              <a:rPr lang="zh-TW">
                <a:solidFill>
                  <a:srgbClr val="674EA7"/>
                </a:solidFill>
              </a:rPr>
              <a:t>.font</a:t>
            </a:r>
            <a:r>
              <a:rPr lang="zh-TW"/>
              <a:t>來設定字型，設定字型為</a:t>
            </a:r>
            <a:r>
              <a:rPr lang="zh-TW">
                <a:solidFill>
                  <a:srgbClr val="FF0000"/>
                </a:solidFill>
              </a:rPr>
              <a:t>.</a:t>
            </a:r>
            <a:r>
              <a:rPr lang="zh-TW">
                <a:solidFill>
                  <a:srgbClr val="FF0000"/>
                </a:solidFill>
              </a:rPr>
              <a:t>body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275" y="1170125"/>
            <a:ext cx="616170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常見的字型設定</a:t>
            </a:r>
            <a:endParaRPr/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rgbClr val="FF0000"/>
                </a:solidFill>
              </a:rPr>
              <a:t>.largeTitle</a:t>
            </a:r>
            <a:r>
              <a:rPr lang="zh-TW" sz="2000"/>
              <a:t>：很大的標題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.title</a:t>
            </a:r>
            <a:r>
              <a:rPr lang="zh-TW" sz="2000"/>
              <a:t>：標題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.title2</a:t>
            </a:r>
            <a:r>
              <a:rPr lang="zh-TW" sz="2000"/>
              <a:t>：標題2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rgbClr val="FF0000"/>
                </a:solidFill>
              </a:rPr>
              <a:t>.title3</a:t>
            </a:r>
            <a:r>
              <a:rPr lang="zh-TW" sz="2000"/>
              <a:t>：標題3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rgbClr val="FF0000"/>
                </a:solidFill>
              </a:rPr>
              <a:t>.headline</a:t>
            </a:r>
            <a:r>
              <a:rPr lang="zh-TW" sz="2000"/>
              <a:t>：小標題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rgbClr val="FF0000"/>
                </a:solidFill>
              </a:rPr>
              <a:t>.body</a:t>
            </a:r>
            <a:r>
              <a:rPr lang="zh-TW" sz="2000"/>
              <a:t>：一般內文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rgbClr val="FF0000"/>
                </a:solidFill>
              </a:rPr>
              <a:t>.caption</a:t>
            </a:r>
            <a:r>
              <a:rPr lang="zh-TW" sz="2000"/>
              <a:t>：說明文字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075" y="1214400"/>
            <a:ext cx="5889925" cy="36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人機介面指南</a:t>
            </a: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25" y="1178425"/>
            <a:ext cx="7829750" cy="386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13" y="192312"/>
            <a:ext cx="7655574" cy="475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5"/>
          <p:cNvGrpSpPr/>
          <p:nvPr/>
        </p:nvGrpSpPr>
        <p:grpSpPr>
          <a:xfrm>
            <a:off x="1101900" y="2083000"/>
            <a:ext cx="5031575" cy="1384350"/>
            <a:chOff x="1268075" y="2170350"/>
            <a:chExt cx="5031575" cy="1384350"/>
          </a:xfrm>
        </p:grpSpPr>
        <p:sp>
          <p:nvSpPr>
            <p:cNvPr id="69" name="Google Shape;69;p15"/>
            <p:cNvSpPr/>
            <p:nvPr/>
          </p:nvSpPr>
          <p:spPr>
            <a:xfrm>
              <a:off x="1268075" y="3034800"/>
              <a:ext cx="3975300" cy="519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" name="Google Shape;70;p15"/>
            <p:cNvCxnSpPr/>
            <p:nvPr/>
          </p:nvCxnSpPr>
          <p:spPr>
            <a:xfrm flipH="1">
              <a:off x="5216350" y="2170350"/>
              <a:ext cx="1083300" cy="801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練習: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新增一個iOS App專案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用SwiftUI建立一個個人介紹的頁面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內容包含照片、姓名、生日、血型....等，填入你想跟別人介紹你自己的資訊。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總結</a:t>
            </a:r>
            <a:endParaRPr/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學習使用Xcode建立app專案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學習SwiftUI建立視圖(View)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學習使用預覽工具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學習如何新增照片資源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學習</a:t>
            </a:r>
            <a:r>
              <a:rPr lang="zh-TW"/>
              <a:t>透過Library</a:t>
            </a:r>
            <a:r>
              <a:rPr lang="zh-TW"/>
              <a:t>加入視圖元件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學習建置(Build)程式與部署至模擬器進行測試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 &amp; 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SwiftUI 說明文件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https://developer.apple.com/documentation/swiftui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SwiftUI 教程系列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https://developer.apple.com/tutorials/swiftui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視圖和控制項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https://developer.apple.com/documentation/swiftui/views-and-controls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視圖修飾符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https://developer.apple.com/documentation/swiftui/view-modifiers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佈局與呈現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7"/>
              </a:rPr>
              <a:t>https://developer.apple.com/documentation/swiftui/layout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SwiftUI 設計指南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8"/>
              </a:rPr>
              <a:t>https://developer.apple.com/design/human-interface-guidelines/swiftui/overview/</a:t>
            </a:r>
            <a:r>
              <a:rPr lang="zh-TW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常用的視圖元件(View)1</a:t>
            </a:r>
            <a:r>
              <a:rPr lang="zh-TW">
                <a:solidFill>
                  <a:srgbClr val="FF0000"/>
                </a:solidFill>
              </a:rPr>
              <a:t>（可以放什麼）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Text：顯示文字內容。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Image：顯示圖片。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Button：可點擊的按鈕。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NavigationView：提供導航結構的容器。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List：顯示列表。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ScrollView：可滾動的視圖。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TextField：文字輸入欄位。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SecureField：安全文字輸入欄位（如密碼）。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Toggle：開關控制。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Slider：滑桿，用於選擇數值。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Picker：選擇器，提供多項選擇。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DatePicker：日期選擇器。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常用的視圖元件(View)2</a:t>
            </a:r>
            <a:r>
              <a:rPr lang="zh-TW">
                <a:solidFill>
                  <a:srgbClr val="FF0000"/>
                </a:solidFill>
              </a:rPr>
              <a:t>（可以放什麼）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691575" y="11524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Stepper：數值遞增遞減控制。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ProgressView：進度指示器。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TabView：標籤式視圖，用於切換不同內容。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Alert：警告彈窗。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Sheet：模態視圖。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Group：將多個視圖組合在一起。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Form：表單視圖。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Map：地圖視圖（需要導入 MapKit）。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VideoPlayer：視頻播放視圖（需要導入 AVKit）。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WebView（需要自定義）：嵌入網頁內容的視圖。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常用的修飾符(Modifier)1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佈局修飾符（Layout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frame：設定視圖的尺寸和對齊方式。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padding：添加內邊距。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alignment：設定子視圖的對齊方式。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layoutPriority：設定視圖的佈局優先級。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offset：移動視圖的位置。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position：設定視圖在父容器中的絕對位置。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aspectRatio：設定視圖的寬高比。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fixedSize：強制視圖使用固定尺寸，避免壓縮或擴展。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常用的修飾符(Modifier)2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122625" y="1178400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視覺效果修飾符（Visual Effect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background：設定背景。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foregroundColor：設定前景色。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font：設定字體和大小。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cornerRadius：添加圓角。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opacity：調整不透明度。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shadow：添加陰影。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border：添加邊框。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blur：添加模糊效果。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3805200" y="1642000"/>
            <a:ext cx="5947500" cy="31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brightness：調整視圖的亮度。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saturation：調整視圖的飽和度。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contrast：調整視圖的對比度。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hueRotation：調整視圖的色相。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colorMultiply：將顏色與視圖內容相乘。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compositingGroup：將視圖組合為一個繪製層。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常用的修飾符(Modifier)3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變換修飾符（Transformation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rotationEffect：旋轉視圖。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scaleEffect：縮放視圖。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clipShape：將視圖剪裁為指定形狀。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mask：使用遮罩視圖來限制視圖的顯示區域。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projectionEffect：應用 3D 變換矩陣。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transformEffect：應用仿射變換矩陣。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常用的修飾符(Modifier)4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6" name="Google Shape;316;p51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交互修飾符（Interaction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onTapGesture：添加點擊手勢。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onLongPressGesture：添加長按手勢。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gesture：添加自定義手勢。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onAppear：視圖出現時執行動作。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onDisappear：視圖消失時執行動作。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allowsHitTesting：控制視圖是否響應點擊事件。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disabled：禁用視圖的互動。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simultaneousGesture：同時識別多個手勢。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highPriorityGesture：設定高優先級手勢。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220" y="328450"/>
            <a:ext cx="6684055" cy="47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1779325" y="1205650"/>
            <a:ext cx="1029300" cy="91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6"/>
          <p:cNvCxnSpPr/>
          <p:nvPr/>
        </p:nvCxnSpPr>
        <p:spPr>
          <a:xfrm>
            <a:off x="598275" y="216050"/>
            <a:ext cx="1188300" cy="980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常用的修飾符(Modifier)5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2" name="Google Shape;322;p52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動畫修飾符（Animation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animation：為狀態變化添加動畫效果。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transition：設定視圖的過渡效果。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withAnimation：在閉包內執行動畫。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animation（過載版本）：控制動畫的時機和方式。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常用的修飾符(Modifier)6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8" name="Google Shape;328;p53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文本修飾符（Text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lineLimit：限制文字行數。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multilineTextAlignment：設定多行文字的對齊方式。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truncationMode：設定文字截斷的方式。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kerning：調整字間距。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tracking：調整字符間距。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baselineOffset：調整基線偏移。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textCase：改變文字的大小寫。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minimumScaleFactor：最小縮放因子，以適應空間。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常用的修飾符(Modifier)7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可見性修飾符（Visibility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hidden：隱藏視圖但保留佔位。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opacity：調整視圖的不透明度。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visibility（iOS 15 及以上）：控制視圖的可見性（可見、隱藏、移除）。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redacted：遮罩視圖內容，通常用於占位符效果。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常用的修飾符(Modifier)8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0" name="Google Shape;340;p55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容器修飾符（Container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overlay：在視圖上疊加另一個視圖。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background：在視圖後添加背景視圖。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mask：應用遮罩視圖。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blendMode：設定視圖的混合模式。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常用的修飾符(Modifier)9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6" name="Google Shape;346;p56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導航與呈現修飾符（Navigation and Presentation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navigationTitle：設定導航欄的標題。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navigationBarTitleDisplayMode：設定導航欄標題的顯示模式。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navigationBarItems：在導航欄添加按鈕或其他項目。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sheet：呈現模態視圖。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fullScreenCover：以全屏方式呈現模態視圖。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popover：呈現彈出視圖。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alert：呈現警告框。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actionSheet：呈現操作表單。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navigationViewStyle：設定導航視圖的風格。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常用的修飾符(Modifier)10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列表與表單修飾符（List and Form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listStyle：設定列表的風格。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listRowBackground：設定列表行的背景。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listRowInsets：設定列表行的內邊距。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formStyle：設定表單的風格。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groupedListStyle：使用分組列表風格。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常用的修飾符(Modifier)11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8" name="Google Shape;358;p58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無障礙修飾符（Accessibility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accessibilityLabel：設定無障礙標籤。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accessibilityHint：提供無障礙提示。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accessibilityIdentifier：設定無障礙識別符。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accessibilityHidden：控制視圖是否對無障礙技術可見。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accessibilityValue：提供無障礙值描述。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accessibilityAddTraits：添加無障礙特性。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accessibilityRemoveTraits：移除無障礙特性。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常用的修飾符(Modifier)12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4" name="Google Shape;364;p59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環境修飾符（Environment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environment：設定環境變量。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environmentObject：注入環境對象。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preferredColorScheme：設定首選的色彩方案（淺色或深色模式）。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accentColor：設定應用程序的強調色。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常用的修飾符(Modifier)13</a:t>
            </a:r>
            <a:r>
              <a:rPr lang="zh-TW">
                <a:solidFill>
                  <a:srgbClr val="FF0000"/>
                </a:solidFill>
              </a:rPr>
              <a:t>(可以怎麼裝飾)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0" name="Google Shape;370;p60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其他修飾符（Other Modifiers）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id：為視圖設定唯一標識符。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equatable：使視圖可比較，用於優化性能。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transaction：修改動畫事務的行為。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coordinateSpace：定義視圖的坐標空間。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matchedGeometryEffect：在視圖之間添加匹配的幾何效果（動畫過渡）。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statusBar：設定狀態欄的樣式。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tabItem：設定標籤視圖的項目。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toolbar：在視圖中添加工具欄項目。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deleteDisabled：禁用列表項目的刪除功能。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moveDisabled：禁用列表項目的移動功能。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常用的佈局(Layout)1</a:t>
            </a:r>
            <a:r>
              <a:rPr lang="zh-TW">
                <a:solidFill>
                  <a:srgbClr val="FF0000"/>
                </a:solidFill>
              </a:rPr>
              <a:t>(要放在那?怎麼放?)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6" name="Google Shape;376;p61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堆疊佈局（Stacks）</a:t>
            </a:r>
            <a:br>
              <a:rPr b="1" lang="zh-TW"/>
            </a:br>
            <a:r>
              <a:rPr b="1" lang="zh-TW"/>
              <a:t>	</a:t>
            </a:r>
            <a:r>
              <a:rPr lang="zh-TW"/>
              <a:t>用於將子視圖按照特定方向排列。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HStack（水平堆疊）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將子視圖水平排列，從左到右佈置。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VStack（垂直堆疊）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將子視圖垂直排列，從上到下佈置。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ZStack（深度堆疊）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將子視圖堆疊在一起，後添加的視圖位於頂層。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LazyHStack（延遲加載的水平堆疊）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與 HStack 相似，但僅在需要時才加載子視圖，適合處理大量數據。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LazyVStack（延遲加載的垂直堆疊）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與 VStack 相似，但僅在需要時才加載子視圖，適合處理大量數據。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2067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5698925" y="983575"/>
            <a:ext cx="1884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App專案名稱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5698925" y="1632775"/>
            <a:ext cx="2983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組織示別名，通常為網址的倒寫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698925" y="1270063"/>
            <a:ext cx="3255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Apple Developer上註冊之團隊名稱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698925" y="1937575"/>
            <a:ext cx="3255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app的身份證，為組織示別名＋專案名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698925" y="2578150"/>
            <a:ext cx="3255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使用的語言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698925" y="2273350"/>
            <a:ext cx="3255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開發的介面(SwiftUI、Storyboard)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常用的佈局(Layout)2</a:t>
            </a:r>
            <a:r>
              <a:rPr lang="zh-TW">
                <a:solidFill>
                  <a:srgbClr val="FF0000"/>
                </a:solidFill>
              </a:rPr>
              <a:t>(要放在那?怎麼放?)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2" name="Google Shape;382;p62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網格佈局（Grids）</a:t>
            </a:r>
            <a:br>
              <a:rPr b="1" lang="zh-TW"/>
            </a:br>
            <a:r>
              <a:rPr b="1" lang="zh-TW"/>
              <a:t>	</a:t>
            </a:r>
            <a:r>
              <a:rPr lang="zh-TW"/>
              <a:t>用於在網格中排列子視圖，提供更靈活的佈局方式。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LazyVGrid（垂直網格）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將子視圖按照定義的列數排列，垂直方向滾動。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LazyHGrid（水平網格）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將子視圖按照定義的行數排列，水平方向滾動。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Grid（iOS 16 及以上）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更先進的網格佈局，使用 Grid 和 GridRow 組合視圖。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常用的佈局(Layout)3</a:t>
            </a:r>
            <a:r>
              <a:rPr lang="zh-TW">
                <a:solidFill>
                  <a:srgbClr val="FF0000"/>
                </a:solidFill>
              </a:rPr>
              <a:t>(要放在那?怎麼放?)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滾動容器（Scrollable Containers）</a:t>
            </a:r>
            <a:br>
              <a:rPr b="1" lang="zh-TW"/>
            </a:br>
            <a:r>
              <a:rPr b="1" lang="zh-TW"/>
              <a:t>	</a:t>
            </a:r>
            <a:r>
              <a:rPr lang="zh-TW"/>
              <a:t>允許內容在指定方向上滾動，適合展示大量或超出螢幕範圍的內容。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ScrollView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包裹內容，使其在垂直或水平方向上滾動。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ScrollViewReader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結合 ScrollView，允許程式碼控制滾動位置。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常用的佈局(Layout)4</a:t>
            </a:r>
            <a:r>
              <a:rPr lang="zh-TW">
                <a:solidFill>
                  <a:srgbClr val="FF0000"/>
                </a:solidFill>
              </a:rPr>
              <a:t>(要放在那?怎麼放?)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4" name="Google Shape;394;p64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/>
              <a:t>列表與表單（Lists and Forms）</a:t>
            </a:r>
            <a:br>
              <a:rPr b="1" lang="zh-TW" sz="1900"/>
            </a:br>
            <a:r>
              <a:rPr b="1" lang="zh-TW" sz="1900"/>
              <a:t>	</a:t>
            </a:r>
            <a:r>
              <a:rPr lang="zh-TW" sz="1900"/>
              <a:t>用於顯示結構化的數據集合和輸入欄位。</a:t>
            </a:r>
            <a:endParaRPr b="1" sz="19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zh-TW" sz="1900"/>
              <a:t>List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zh-TW" sz="1500"/>
              <a:t>顯示垂直滾動的列表，適合展示動態數據。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zh-TW" sz="1900"/>
              <a:t>Form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zh-TW" sz="1500"/>
              <a:t>用於組織輸入欄位，通常用於設定或資料輸入界面。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zh-TW" sz="1900"/>
              <a:t>Section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zh-TW" sz="1500"/>
              <a:t>在 List 或 Form 中使用，用於組織和分隔內容。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常用的佈局(Layout)5</a:t>
            </a:r>
            <a:r>
              <a:rPr lang="zh-TW">
                <a:solidFill>
                  <a:srgbClr val="FF0000"/>
                </a:solidFill>
              </a:rPr>
              <a:t>(要放在那?怎麼放?)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0" name="Google Shape;400;p65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群組與容器（Grouping and Containers）</a:t>
            </a:r>
            <a:br>
              <a:rPr b="1" lang="zh-TW"/>
            </a:br>
            <a:r>
              <a:rPr b="1" lang="zh-TW"/>
              <a:t>	</a:t>
            </a:r>
            <a:r>
              <a:rPr lang="zh-TW"/>
              <a:t>用於組合視圖或提供特殊的佈局功能。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Group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將多個視圖組合在一起，不影響佈局或渲染性能。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GroupBox（iOS 14 及以上）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帶有標題和邊框的容器，用於將相關內容組合在一起。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TupleView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內部使用的視圖，當超過10個子視圖時會自動將其組合。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常用的佈局(Layout)6</a:t>
            </a:r>
            <a:r>
              <a:rPr lang="zh-TW">
                <a:solidFill>
                  <a:srgbClr val="FF0000"/>
                </a:solidFill>
              </a:rPr>
              <a:t>(要放在那?怎麼放?)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6" name="Google Shape;406;p66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間隔與分隔（Spacing and Separation）</a:t>
            </a:r>
            <a:br>
              <a:rPr b="1" lang="zh-TW"/>
            </a:br>
            <a:r>
              <a:rPr b="1" lang="zh-TW"/>
              <a:t>	</a:t>
            </a:r>
            <a:r>
              <a:rPr lang="zh-TW"/>
              <a:t>用於調整視圖之間的間距和添加視覺分隔。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Spacer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添加彈性空間，將視圖推向指定方向。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Divider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添加分隔線，用於視覺上分隔內容。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常用的佈局(Layout)7</a:t>
            </a:r>
            <a:r>
              <a:rPr lang="zh-TW">
                <a:solidFill>
                  <a:srgbClr val="FF0000"/>
                </a:solidFill>
              </a:rPr>
              <a:t>(要放在那?怎麼放?)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2" name="Google Shape;412;p67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定位與對齊（Positioning and Alignment）</a:t>
            </a:r>
            <a:br>
              <a:rPr b="1" lang="zh-TW"/>
            </a:br>
            <a:r>
              <a:rPr b="1" lang="zh-TW"/>
              <a:t>	</a:t>
            </a:r>
            <a:r>
              <a:rPr lang="zh-TW"/>
              <a:t>提供精細控制視圖的位置和對齊方式。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GeometryReader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允許子視圖獲取父視圖的尺寸和位置資訊，用於自適應佈局。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Alignment Guides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自定義對齊方式，精確控制視圖在佈局中的位置。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Position 修飾符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使用 .position() 設定視圖在父容器中的絕對位置。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Offset 修飾符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使用 .offset() 相對於原始位置移動視圖。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常用的佈局(Layout)8</a:t>
            </a:r>
            <a:r>
              <a:rPr lang="zh-TW">
                <a:solidFill>
                  <a:srgbClr val="FF0000"/>
                </a:solidFill>
              </a:rPr>
              <a:t>(要放在那?怎麼放?)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8" name="Google Shape;418;p68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導航與標籤視圖（Navigation and Tab Views）</a:t>
            </a:r>
            <a:br>
              <a:rPr b="1" lang="zh-TW"/>
            </a:br>
            <a:r>
              <a:rPr b="1" lang="zh-TW"/>
              <a:t>	</a:t>
            </a:r>
            <a:r>
              <a:rPr lang="zh-TW"/>
              <a:t>提供視圖之間的導航和內容切換功能。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NavigationView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封裝視圖，提供導航功能的容器。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NavigationLink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在 NavigationView 中使用，用於在視圖之間進行導航。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TabView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提供標籤式導航，允許在不同視圖之間切換。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常用的佈局(Layout)9</a:t>
            </a:r>
            <a:r>
              <a:rPr lang="zh-TW">
                <a:solidFill>
                  <a:srgbClr val="FF0000"/>
                </a:solidFill>
              </a:rPr>
              <a:t>(要放在那?怎麼放?)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4" name="Google Shape;424;p69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頁面佈局（Page Layouts）</a:t>
            </a:r>
            <a:br>
              <a:rPr b="1" lang="zh-TW"/>
            </a:br>
            <a:r>
              <a:rPr b="1" lang="zh-TW"/>
              <a:t>	</a:t>
            </a:r>
            <a:r>
              <a:rPr lang="zh-TW"/>
              <a:t>用於創建類似輪播或分頁效果的佈局。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TabView 與 PageTabViewStyle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結合使用 TabView 和 .tabViewStyle(PageTabViewStyle())，實現分頁效果。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常用的佈局(Layout)10</a:t>
            </a:r>
            <a:r>
              <a:rPr lang="zh-TW">
                <a:solidFill>
                  <a:srgbClr val="FF0000"/>
                </a:solidFill>
              </a:rPr>
              <a:t>(要放在那?怎麼放?)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0" name="Google Shape;430;p70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背景與覆蓋（Backgrounds and Overlays）</a:t>
            </a:r>
            <a:br>
              <a:rPr b="1" lang="zh-TW"/>
            </a:br>
            <a:r>
              <a:rPr b="1" lang="zh-TW"/>
              <a:t>	</a:t>
            </a:r>
            <a:r>
              <a:rPr lang="zh-TW"/>
              <a:t>在視圖後面或上面添加其他視圖或效果。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背景視圖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使用 .background() 修飾符，在視圖後面添加背景。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覆蓋視圖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使用 .overlay() 修飾符，在視圖上方添加覆蓋層。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SwiftUI 常用的佈局(Layout)11</a:t>
            </a:r>
            <a:r>
              <a:rPr lang="zh-TW">
                <a:solidFill>
                  <a:srgbClr val="FF0000"/>
                </a:solidFill>
              </a:rPr>
              <a:t>(要放在那?怎麼放?)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6" name="Google Shape;436;p71"/>
          <p:cNvSpPr txBox="1"/>
          <p:nvPr>
            <p:ph idx="1" type="body"/>
          </p:nvPr>
        </p:nvSpPr>
        <p:spPr>
          <a:xfrm>
            <a:off x="691575" y="1076275"/>
            <a:ext cx="81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其它佈局工具（Other Layout Tools）</a:t>
            </a:r>
            <a:br>
              <a:rPr b="1" lang="zh-TW"/>
            </a:br>
            <a:r>
              <a:rPr b="1" lang="zh-TW"/>
              <a:t>	</a:t>
            </a:r>
            <a:r>
              <a:rPr lang="zh-TW"/>
              <a:t>提供額外的佈局功能和性能優化。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ForEach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遍歷數據集合，為每個元素生成視圖。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EquatableView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用於優化視圖的性能，僅在數據變化時更新視圖。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/>
              <a:t>AnyView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/>
              <a:t>類型擦除的視圖包裝器，用於在需要返回相同視圖類型時使用。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50" y="800100"/>
            <a:ext cx="761047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專案儲存位置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62" y="636725"/>
            <a:ext cx="7808686" cy="450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專案設定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1" y="0"/>
            <a:ext cx="8911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57325" y="190175"/>
            <a:ext cx="1426800" cy="472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25075" y="1941450"/>
            <a:ext cx="1426800" cy="911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專案導覽器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Project Navigator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1484125" y="190175"/>
            <a:ext cx="6166200" cy="476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2660750" y="3806475"/>
            <a:ext cx="1298100" cy="630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編輯區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Edit Area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7650325" y="190000"/>
            <a:ext cx="1298100" cy="476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7707000" y="3750600"/>
            <a:ext cx="1197000" cy="580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工具區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Utility Area</a:t>
            </a:r>
            <a:br>
              <a:rPr lang="zh-TW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5406525" y="3466150"/>
            <a:ext cx="1298100" cy="630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預覽區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Preview Area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程式的進入點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App專案會有一個</a:t>
            </a:r>
            <a:r>
              <a:rPr lang="zh-TW" sz="2000">
                <a:solidFill>
                  <a:srgbClr val="FF0000"/>
                </a:solidFill>
              </a:rPr>
              <a:t>ProjectName + App</a:t>
            </a:r>
            <a:r>
              <a:rPr lang="zh-TW" sz="2000"/>
              <a:t>的Swift檔案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App開啟後會先載入該檔案並執行相對應的View內容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300" y="2102275"/>
            <a:ext cx="5404701" cy="30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